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99" r:id="rId1"/>
  </p:sldMasterIdLst>
  <p:notesMasterIdLst>
    <p:notesMasterId r:id="rId17"/>
  </p:notesMasterIdLst>
  <p:sldIdLst>
    <p:sldId id="275" r:id="rId2"/>
    <p:sldId id="261" r:id="rId3"/>
    <p:sldId id="273" r:id="rId4"/>
    <p:sldId id="274" r:id="rId5"/>
    <p:sldId id="276" r:id="rId6"/>
    <p:sldId id="277" r:id="rId7"/>
    <p:sldId id="278" r:id="rId8"/>
    <p:sldId id="279" r:id="rId9"/>
    <p:sldId id="285" r:id="rId10"/>
    <p:sldId id="281" r:id="rId11"/>
    <p:sldId id="284" r:id="rId12"/>
    <p:sldId id="272" r:id="rId13"/>
    <p:sldId id="271" r:id="rId14"/>
    <p:sldId id="263" r:id="rId15"/>
    <p:sldId id="283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443" autoAdjust="0"/>
  </p:normalViewPr>
  <p:slideViewPr>
    <p:cSldViewPr snapToGrid="0" snapToObjects="1">
      <p:cViewPr varScale="1">
        <p:scale>
          <a:sx n="108" d="100"/>
          <a:sy n="108" d="100"/>
        </p:scale>
        <p:origin x="-11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85" d="100"/>
        <a:sy n="185" d="100"/>
      </p:scale>
      <p:origin x="0" y="556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C04DFD-92B3-4045-948D-EC92A88059A5}" type="datetimeFigureOut">
              <a:rPr lang="en-US" smtClean="0"/>
              <a:t>3/18/15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6F1241-889B-AD4D-909B-32DF63E6C4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530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216C5678-EE20-4FA5-88E2-6E0BD67A2E26}" type="datetime1">
              <a:rPr lang="en-US" smtClean="0"/>
              <a:t>3/18/15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smtClean="0"/>
              <a:t>Footer Text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624388" y="228600"/>
            <a:ext cx="2057400" cy="2039112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986D-6BE9-4264-908F-02DB36FD8D6C}" type="datetime1">
              <a:rPr lang="en-US" smtClean="0"/>
              <a:t>3/18/15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Node51.com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7"/>
          </p:nvPr>
        </p:nvSpPr>
        <p:spPr>
          <a:xfrm>
            <a:off x="502920" y="1985963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4" name="Content Placeholder 2"/>
          <p:cNvSpPr>
            <a:spLocks noGrp="1"/>
          </p:cNvSpPr>
          <p:nvPr>
            <p:ph sz="half" idx="18"/>
          </p:nvPr>
        </p:nvSpPr>
        <p:spPr>
          <a:xfrm>
            <a:off x="502920" y="4164965"/>
            <a:ext cx="3657413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5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TextBox 7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BAADF0-1749-4E8B-9691-B44A5F8C0895}" type="datetime1">
              <a:rPr lang="en-US" smtClean="0"/>
              <a:t>3/18/15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F628A-A867-4937-BBE5-207DB6F9C51A}" type="datetime1">
              <a:rPr lang="en-US" smtClean="0"/>
              <a:t>3/18/15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3451225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5" y="2571750"/>
            <a:ext cx="3255264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68775" y="273050"/>
            <a:ext cx="4597399" cy="585311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3" y="3733800"/>
            <a:ext cx="325526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118BBB94-68E6-4675-A946-F1C5994EDBD7}" type="datetime1">
              <a:rPr lang="en-US" smtClean="0"/>
              <a:t>3/18/15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59305" y="6423585"/>
            <a:ext cx="3316941" cy="365125"/>
          </a:xfrm>
        </p:spPr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69404" y="3124200"/>
            <a:ext cx="3898272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6" y="228600"/>
            <a:ext cx="3460658" cy="634523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169404" y="3995737"/>
            <a:ext cx="3898272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DC3B8377-21E3-4835-B75D-4E2847E2750F}" type="datetime1">
              <a:rPr lang="en-US" smtClean="0"/>
              <a:t>3/18/15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990110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6505" y="4424082"/>
            <a:ext cx="6191157" cy="83371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28600"/>
            <a:ext cx="637838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6505" y="5257799"/>
            <a:ext cx="6191157" cy="885825"/>
          </a:xfrm>
        </p:spPr>
        <p:txBody>
          <a:bodyPr/>
          <a:lstStyle>
            <a:lvl1pPr marL="0" indent="0">
              <a:spcBef>
                <a:spcPts val="3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986D-6BE9-4264-908F-02DB36FD8D6C}" type="datetime1">
              <a:rPr lang="en-US" smtClean="0"/>
              <a:t>3/18/15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Node51.com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Rectangle 8"/>
          <p:cNvSpPr/>
          <p:nvPr/>
        </p:nvSpPr>
        <p:spPr>
          <a:xfrm>
            <a:off x="6802438" y="2377440"/>
            <a:ext cx="2057400" cy="20391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327212" y="4632792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</p:spTree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4" y="228600"/>
            <a:ext cx="6387167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6181611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6179566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212262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C4986D-6BE9-4264-908F-02DB36FD8D6C}" type="datetime1">
              <a:rPr lang="en-US" smtClean="0"/>
              <a:t>3/18/15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46481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Copyright © Node51.com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49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6802438" y="4535424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82575" y="228600"/>
            <a:ext cx="423545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0554" y="2571750"/>
            <a:ext cx="4016633" cy="1162050"/>
          </a:xfrm>
        </p:spPr>
        <p:txBody>
          <a:bodyPr anchor="b">
            <a:normAutofit/>
          </a:bodyPr>
          <a:lstStyle>
            <a:lvl1pPr algn="l">
              <a:defRPr sz="26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94" y="3733800"/>
            <a:ext cx="4015304" cy="2392363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048000" y="6235607"/>
            <a:ext cx="134839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0C4986D-6BE9-4264-908F-02DB36FD8D6C}" type="datetime1">
              <a:rPr lang="en-US" smtClean="0"/>
              <a:t>3/18/15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81095" y="6235607"/>
            <a:ext cx="2590705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Copyright © Node51.com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1" name="Rectangle 10"/>
          <p:cNvSpPr/>
          <p:nvPr/>
        </p:nvSpPr>
        <p:spPr>
          <a:xfrm>
            <a:off x="4624388" y="4534726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4624388" y="2381663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5"/>
          </p:nvPr>
        </p:nvSpPr>
        <p:spPr>
          <a:xfrm>
            <a:off x="6803136" y="2381662"/>
            <a:ext cx="2057400" cy="418795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s with Caption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3124200"/>
            <a:ext cx="3108960" cy="871538"/>
          </a:xfrm>
        </p:spPr>
        <p:txBody>
          <a:bodyPr anchor="b">
            <a:normAutofit/>
          </a:bodyPr>
          <a:lstStyle>
            <a:lvl1pPr algn="l">
              <a:defRPr sz="2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77905" y="2365248"/>
            <a:ext cx="4240119" cy="418795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3995737"/>
            <a:ext cx="3108960" cy="2147888"/>
          </a:xfrm>
        </p:spPr>
        <p:txBody>
          <a:bodyPr/>
          <a:lstStyle>
            <a:lvl1pPr marL="0" indent="0">
              <a:spcBef>
                <a:spcPts val="600"/>
              </a:spcBef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391399" y="6423585"/>
            <a:ext cx="1537447" cy="365125"/>
          </a:xfrm>
        </p:spPr>
        <p:txBody>
          <a:bodyPr/>
          <a:lstStyle/>
          <a:p>
            <a:fld id="{B0C4986D-6BE9-4264-908F-02DB36FD8D6C}" type="datetime1">
              <a:rPr lang="en-US" smtClean="0"/>
              <a:t>3/18/15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191000" y="6423585"/>
            <a:ext cx="3005138" cy="365125"/>
          </a:xfrm>
        </p:spPr>
        <p:txBody>
          <a:bodyPr/>
          <a:lstStyle/>
          <a:p>
            <a:r>
              <a:rPr lang="en-US" smtClean="0"/>
              <a:t>Copyright © Node51.com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750361" y="3370730"/>
            <a:ext cx="220568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2400" b="1" baseline="0">
                <a:solidFill>
                  <a:schemeClr val="accent1">
                    <a:lumMod val="60000"/>
                    <a:lumOff val="40000"/>
                  </a:schemeClr>
                </a:solidFill>
              </a:rPr>
              <a:t>+ </a:t>
            </a:r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27790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5" name="Picture Placeholder 12"/>
          <p:cNvSpPr>
            <a:spLocks noGrp="1"/>
          </p:cNvSpPr>
          <p:nvPr>
            <p:ph type="pic" sz="quarter" idx="14"/>
          </p:nvPr>
        </p:nvSpPr>
        <p:spPr>
          <a:xfrm>
            <a:off x="2460625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051B39-B140-43FE-96DB-472A2B59CE7C}" type="datetime1">
              <a:rPr lang="en-US" smtClean="0"/>
              <a:t>3/18/15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D738E-8962-435F-8C43-147B8DD7E819}" type="datetime1">
              <a:rPr lang="en-US" smtClean="0"/>
              <a:t>3/18/15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Rectangle 9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3"/>
            <a:ext cx="685800" cy="3022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95772" y="954742"/>
            <a:ext cx="681318" cy="5171422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58756"/>
            <a:ext cx="6858000" cy="518486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600BB2-27C5-458B-ABCE-839C88CF47CE}" type="datetime1">
              <a:rPr lang="en-US" smtClean="0"/>
              <a:t>3/18/15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 rot="16200000">
            <a:off x="8593111" y="561668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, Alt.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474" y="134471"/>
            <a:ext cx="7556313" cy="995082"/>
          </a:xfrm>
        </p:spPr>
        <p:txBody>
          <a:bodyPr anchor="b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986D-6BE9-4264-908F-02DB36FD8D6C}" type="datetime1">
              <a:rPr lang="en-US" smtClean="0"/>
              <a:t>3/18/15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Node51.com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498518" y="1129553"/>
            <a:ext cx="7558960" cy="774700"/>
          </a:xfrm>
        </p:spPr>
        <p:txBody>
          <a:bodyPr vert="horz" lIns="91440" tIns="45720" rIns="91440" bIns="45720" rtlCol="0" anchor="t" anchorCtr="0">
            <a:noAutofit/>
          </a:bodyPr>
          <a:lstStyle>
            <a:lvl1pPr marL="0" indent="0">
              <a:buNone/>
              <a:defRPr kumimoji="0" sz="2400" b="0" i="0" u="none" strike="noStrike" kern="1200" cap="none" spc="0" normalizeH="0" baseline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800600" y="4624668"/>
            <a:ext cx="4038600" cy="933450"/>
          </a:xfrm>
        </p:spPr>
        <p:txBody>
          <a:bodyPr>
            <a:normAutofit/>
          </a:bodyPr>
          <a:lstStyle>
            <a:lvl1pPr>
              <a:defRPr sz="28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5562599"/>
            <a:ext cx="4038600" cy="748553"/>
          </a:xfrm>
        </p:spPr>
        <p:txBody>
          <a:bodyPr>
            <a:normAutofit/>
          </a:bodyPr>
          <a:lstStyle>
            <a:lvl1pPr marL="0" indent="0" algn="l">
              <a:spcBef>
                <a:spcPts val="300"/>
              </a:spcBef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800600" y="6425640"/>
            <a:ext cx="1232647" cy="365125"/>
          </a:xfrm>
        </p:spPr>
        <p:txBody>
          <a:bodyPr/>
          <a:lstStyle>
            <a:lvl1pPr algn="l">
              <a:defRPr/>
            </a:lvl1pPr>
          </a:lstStyle>
          <a:p>
            <a:fld id="{B0C4986D-6BE9-4264-908F-02DB36FD8D6C}" type="datetime1">
              <a:rPr lang="en-US" smtClean="0"/>
              <a:t>3/18/15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11153" y="6425640"/>
            <a:ext cx="2617694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 smtClean="0"/>
              <a:t>Copyright © Node51.com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82575" y="228600"/>
            <a:ext cx="4235450" cy="4187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6802438" y="228600"/>
            <a:ext cx="2057400" cy="203911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4624388" y="2377440"/>
            <a:ext cx="2057400" cy="203911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3" name="Picture Placeholder 12"/>
          <p:cNvSpPr>
            <a:spLocks noGrp="1"/>
          </p:cNvSpPr>
          <p:nvPr>
            <p:ph type="pic" sz="quarter" idx="12"/>
          </p:nvPr>
        </p:nvSpPr>
        <p:spPr>
          <a:xfrm>
            <a:off x="4624388" y="22860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4" name="Picture Placeholder 12"/>
          <p:cNvSpPr>
            <a:spLocks noGrp="1"/>
          </p:cNvSpPr>
          <p:nvPr>
            <p:ph type="pic" sz="quarter" idx="13"/>
          </p:nvPr>
        </p:nvSpPr>
        <p:spPr>
          <a:xfrm>
            <a:off x="6802438" y="2377440"/>
            <a:ext cx="2057400" cy="2039112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1779494"/>
            <a:ext cx="3086100" cy="2040905"/>
          </a:xfrm>
        </p:spPr>
        <p:txBody>
          <a:bodyPr lIns="45720" tIns="45720" rIns="45720" anchor="t">
            <a:noAutofit/>
          </a:bodyPr>
          <a:lstStyle>
            <a:lvl1pPr marL="0" indent="0" algn="ctr">
              <a:spcBef>
                <a:spcPts val="600"/>
              </a:spcBef>
              <a:buNone/>
              <a:defRPr sz="4600">
                <a:solidFill>
                  <a:schemeClr val="bg1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24891" y="174812"/>
            <a:ext cx="413309" cy="8309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54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</p:spTree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58907" y="228600"/>
            <a:ext cx="8200930" cy="634523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3124200"/>
            <a:ext cx="5638800" cy="1362075"/>
          </a:xfrm>
        </p:spPr>
        <p:txBody>
          <a:bodyPr anchor="b" anchorCtr="0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4495800"/>
            <a:ext cx="5638800" cy="1500187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300"/>
              </a:spcBef>
              <a:buNone/>
              <a:defRPr sz="1400" cap="none" baseline="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8906" y="6248774"/>
            <a:ext cx="1474694" cy="365125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fld id="{09CAEA93-55E7-4DA9-90C2-089A26EEFEC4}" type="datetime1">
              <a:rPr lang="en-US" smtClean="0"/>
              <a:t>3/18/15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286000" y="6248774"/>
            <a:ext cx="5638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05800" y="6248774"/>
            <a:ext cx="554038" cy="365125"/>
          </a:xfrm>
        </p:spPr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2003612" y="3110754"/>
            <a:ext cx="260909" cy="61555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40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9" name="Rectangle 8"/>
          <p:cNvSpPr/>
          <p:nvPr/>
        </p:nvSpPr>
        <p:spPr>
          <a:xfrm>
            <a:off x="285750" y="228600"/>
            <a:ext cx="212725" cy="634523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210550" y="282574"/>
            <a:ext cx="642097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Rectangle 11"/>
          <p:cNvSpPr/>
          <p:nvPr/>
        </p:nvSpPr>
        <p:spPr>
          <a:xfrm>
            <a:off x="8068235" y="282574"/>
            <a:ext cx="91440" cy="1600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9987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CF3C7-6809-4F39-BD67-A75817BDDE0A}" type="datetime1">
              <a:rPr lang="en-US" smtClean="0"/>
              <a:t>3/18/15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2" name="TextBox 11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7541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399878" y="2447365"/>
            <a:ext cx="3657600" cy="3678797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AEB24-CE78-465C-A726-91D0868FA48F}" type="datetime1">
              <a:rPr lang="en-US" smtClean="0"/>
              <a:t>3/18/15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Footer Text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7541" y="2070847"/>
            <a:ext cx="3657600" cy="322729"/>
          </a:xfrm>
          <a:prstGeom prst="rect">
            <a:avLst/>
          </a:prstGeom>
          <a:solidFill>
            <a:schemeClr val="accent3"/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99878" y="2070847"/>
            <a:ext cx="3657600" cy="32272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</p:spPr>
        <p:txBody>
          <a:bodyPr tIns="0" bIns="0" anchor="ctr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0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8517" y="1985963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986D-6BE9-4264-908F-02DB36FD8D6C}" type="datetime1">
              <a:rPr lang="en-US" smtClean="0"/>
              <a:t>3/18/15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Node51.com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4"/>
          </p:nvPr>
        </p:nvSpPr>
        <p:spPr>
          <a:xfrm>
            <a:off x="498517" y="4164965"/>
            <a:ext cx="7569157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4" name="Rectangle 13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5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305800" y="242234"/>
            <a:ext cx="554038" cy="365125"/>
          </a:xfrm>
        </p:spPr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66847" y="282574"/>
            <a:ext cx="685800" cy="160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10" name="TextBox 9"/>
          <p:cNvSpPr txBox="1"/>
          <p:nvPr/>
        </p:nvSpPr>
        <p:spPr>
          <a:xfrm>
            <a:off x="223185" y="228600"/>
            <a:ext cx="26090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sz="3600" b="1">
                <a:solidFill>
                  <a:schemeClr val="accent1">
                    <a:lumMod val="60000"/>
                    <a:lumOff val="40000"/>
                  </a:schemeClr>
                </a:solidFill>
              </a:rPr>
              <a:t>+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410075" y="1985963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C4986D-6BE9-4264-908F-02DB36FD8D6C}" type="datetime1">
              <a:rPr lang="en-US" smtClean="0"/>
              <a:t>3/18/15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Copyright © Node51.com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5"/>
          </p:nvPr>
        </p:nvSpPr>
        <p:spPr>
          <a:xfrm>
            <a:off x="498518" y="1985963"/>
            <a:ext cx="3657600" cy="4140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3" name="Content Placeholder 2"/>
          <p:cNvSpPr>
            <a:spLocks noGrp="1"/>
          </p:cNvSpPr>
          <p:nvPr>
            <p:ph sz="half" idx="16"/>
          </p:nvPr>
        </p:nvSpPr>
        <p:spPr>
          <a:xfrm>
            <a:off x="4410075" y="4169664"/>
            <a:ext cx="3657600" cy="196596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8474" y="484094"/>
            <a:ext cx="7556313" cy="1116106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474" y="1981200"/>
            <a:ext cx="7556313" cy="4144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795247" y="642358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0C4986D-6BE9-4264-908F-02DB36FD8D6C}" type="datetime1">
              <a:rPr lang="en-US" smtClean="0"/>
              <a:t>3/18/15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01706" y="6423585"/>
            <a:ext cx="61228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Copyright © Node51.com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05800" y="242234"/>
            <a:ext cx="5540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BA9B540C-44DA-4F69-89C9-7C84606640D3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  <p:sldLayoutId id="2147483901" r:id="rId2"/>
    <p:sldLayoutId id="2147483902" r:id="rId3"/>
    <p:sldLayoutId id="2147483903" r:id="rId4"/>
    <p:sldLayoutId id="2147483904" r:id="rId5"/>
    <p:sldLayoutId id="2147483905" r:id="rId6"/>
    <p:sldLayoutId id="2147483906" r:id="rId7"/>
    <p:sldLayoutId id="2147483907" r:id="rId8"/>
    <p:sldLayoutId id="2147483908" r:id="rId9"/>
    <p:sldLayoutId id="2147483909" r:id="rId10"/>
    <p:sldLayoutId id="2147483910" r:id="rId11"/>
    <p:sldLayoutId id="2147483911" r:id="rId12"/>
    <p:sldLayoutId id="2147483912" r:id="rId13"/>
    <p:sldLayoutId id="2147483913" r:id="rId14"/>
    <p:sldLayoutId id="2147483914" r:id="rId15"/>
    <p:sldLayoutId id="2147483915" r:id="rId16"/>
    <p:sldLayoutId id="2147483916" r:id="rId17"/>
    <p:sldLayoutId id="2147483917" r:id="rId18"/>
    <p:sldLayoutId id="2147483918" r:id="rId19"/>
    <p:sldLayoutId id="2147483919" r:id="rId20"/>
  </p:sldLayoutIdLst>
  <p:hf sldNum="0" hdr="0" ftr="0" dt="0"/>
  <p:txStyles>
    <p:titleStyle>
      <a:lvl1pPr algn="l" defTabSz="914400" rtl="0" eaLnBrk="1" latinLnBrk="0" hangingPunct="1">
        <a:spcBef>
          <a:spcPct val="0"/>
        </a:spcBef>
        <a:buNone/>
        <a:defRPr sz="36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2000"/>
        </a:spcBef>
        <a:buClr>
          <a:schemeClr val="accent1"/>
        </a:buClr>
        <a:buSzPct val="75000"/>
        <a:buFont typeface="Wingdings" pitchFamily="2" charset="2"/>
        <a:buChar char="n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75000"/>
        <a:buFont typeface="Wingdings" pitchFamily="2" charset="2"/>
        <a:buChar char="n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60000"/>
            <a:lumOff val="40000"/>
          </a:schemeClr>
        </a:buClr>
        <a:buSzPct val="75000"/>
        <a:buFont typeface="Wingdings" pitchFamily="2" charset="2"/>
        <a:buChar char=""/>
        <a:defRPr lang="en-US" sz="1800" kern="1200" baseline="0" dirty="0" smtClean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SzPct val="75000"/>
        <a:buFont typeface="Wingdings" pitchFamily="2" charset="2"/>
        <a:buChar char=""/>
        <a:defRPr lang="en-US" sz="1800" kern="1200" baseline="0" dirty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adoopilluminated.com/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github.com/elephantscale/HI-labs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wikihow.com/Become-a-Certified-Flight-Instructor" TargetMode="External"/><Relationship Id="rId4" Type="http://schemas.openxmlformats.org/officeDocument/2006/relationships/hyperlink" Target="https://www.flickr.com/photos/aigle_dore/" TargetMode="External"/><Relationship Id="rId5" Type="http://schemas.openxmlformats.org/officeDocument/2006/relationships/hyperlink" Target="https://www.flickr.com/photos/92677063@N05/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aviation-schools.regionaldirectory.us/learn-to-fly-720.jp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800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Hadoop for Developers</a:t>
            </a:r>
            <a:endParaRPr lang="en-US" sz="4800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76780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Real World Can Be Complicated…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6118" b="6118"/>
          <a:stretch>
            <a:fillRect/>
          </a:stretch>
        </p:blipFill>
        <p:spPr/>
      </p:pic>
      <p:sp>
        <p:nvSpPr>
          <p:cNvPr id="3" name="TextBox 2"/>
          <p:cNvSpPr txBox="1"/>
          <p:nvPr/>
        </p:nvSpPr>
        <p:spPr>
          <a:xfrm>
            <a:off x="1237226" y="5664498"/>
            <a:ext cx="5443818" cy="4616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lstStyle/>
          <a:p>
            <a:r>
              <a:rPr lang="en-US" sz="2400" dirty="0" smtClean="0"/>
              <a:t>At Scale, nothing works as advertised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62861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rcRect l="2460" r="2460"/>
          <a:stretch>
            <a:fillRect/>
          </a:stretch>
        </p:blipFill>
        <p:spPr/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Will Take </a:t>
            </a:r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dirty="0"/>
              <a:t>L</a:t>
            </a:r>
            <a:r>
              <a:rPr lang="en-US" dirty="0" smtClean="0"/>
              <a:t>ot </a:t>
            </a:r>
            <a:r>
              <a:rPr lang="en-US" dirty="0"/>
              <a:t>O</a:t>
            </a:r>
            <a:r>
              <a:rPr lang="en-US" dirty="0" smtClean="0"/>
              <a:t>f </a:t>
            </a:r>
            <a:r>
              <a:rPr lang="en-US" dirty="0"/>
              <a:t>P</a:t>
            </a:r>
            <a:r>
              <a:rPr lang="en-US" dirty="0" smtClean="0"/>
              <a:t>ractice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94743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About You </a:t>
            </a:r>
            <a:r>
              <a:rPr lang="en-US" dirty="0"/>
              <a:t>A</a:t>
            </a:r>
            <a:r>
              <a:rPr lang="en-US" dirty="0" smtClean="0"/>
              <a:t>nd </a:t>
            </a:r>
            <a:r>
              <a:rPr lang="en-US" dirty="0"/>
              <a:t>M</a:t>
            </a:r>
            <a:r>
              <a:rPr lang="en-US" dirty="0" smtClean="0"/>
              <a:t>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About Instructor</a:t>
            </a:r>
            <a:endParaRPr lang="en-US" dirty="0"/>
          </a:p>
          <a:p>
            <a:r>
              <a:rPr lang="en-US" dirty="0" smtClean="0"/>
              <a:t>About you</a:t>
            </a:r>
          </a:p>
          <a:p>
            <a:pPr lvl="1"/>
            <a:r>
              <a:rPr lang="en-US" dirty="0" smtClean="0"/>
              <a:t>Your Name</a:t>
            </a:r>
          </a:p>
          <a:p>
            <a:pPr lvl="1"/>
            <a:r>
              <a:rPr lang="en-US" dirty="0" smtClean="0"/>
              <a:t>Your background (developer, admin, manager …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Technologies you are familiar with</a:t>
            </a:r>
          </a:p>
          <a:p>
            <a:pPr lvl="1"/>
            <a:r>
              <a:rPr lang="en-US" dirty="0" smtClean="0"/>
              <a:t>Familiarity with Hadoop  (scale of 1 – 4 ;  1 – new,   4 – expert)</a:t>
            </a:r>
          </a:p>
          <a:p>
            <a:pPr lvl="1"/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Something non-technical about you!</a:t>
            </a:r>
            <a:b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</a:br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(favorite ice cream flavor </a:t>
            </a:r>
            <a:r>
              <a:rPr lang="en-US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/ hobby…</a:t>
            </a:r>
            <a:r>
              <a:rPr lang="en-US" dirty="0" err="1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etc</a:t>
            </a:r>
            <a:r>
              <a:rPr lang="en-US" dirty="0" smtClean="0">
                <a:solidFill>
                  <a:schemeClr val="tx2">
                    <a:lumMod val="50000"/>
                    <a:lumOff val="50000"/>
                  </a:schemeClr>
                </a:solidFill>
              </a:rPr>
              <a:t>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74" y="5041900"/>
            <a:ext cx="2130184" cy="1577454"/>
          </a:xfrm>
          <a:prstGeom prst="rect">
            <a:avLst/>
          </a:prstGeom>
        </p:spPr>
      </p:pic>
      <p:pic>
        <p:nvPicPr>
          <p:cNvPr id="5" name="Picture 4" descr="5824862885_0e7c2dd835_m.jpg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0335" y="5036106"/>
            <a:ext cx="2533197" cy="1583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18666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Recommended Books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Hadoop</a:t>
            </a:r>
            <a:r>
              <a:rPr lang="en-US" dirty="0" smtClean="0"/>
              <a:t> (3</a:t>
            </a:r>
            <a:r>
              <a:rPr lang="en-US" baseline="30000" dirty="0" smtClean="0"/>
              <a:t>rd</a:t>
            </a:r>
            <a:r>
              <a:rPr lang="en-US" dirty="0" smtClean="0"/>
              <a:t> </a:t>
            </a:r>
            <a:r>
              <a:rPr lang="en-US" dirty="0" err="1" smtClean="0"/>
              <a:t>ed</a:t>
            </a:r>
            <a:r>
              <a:rPr lang="en-US" dirty="0" smtClean="0"/>
              <a:t>) by Tom White</a:t>
            </a:r>
          </a:p>
          <a:p>
            <a:r>
              <a:rPr lang="en-US" dirty="0" smtClean="0"/>
              <a:t>Hadoop Operations by Eric </a:t>
            </a:r>
            <a:r>
              <a:rPr lang="en-US" dirty="0" err="1" smtClean="0"/>
              <a:t>Sammer</a:t>
            </a:r>
            <a:endParaRPr lang="en-US" dirty="0" smtClean="0"/>
          </a:p>
          <a:p>
            <a:r>
              <a:rPr lang="en-US" dirty="0"/>
              <a:t>Data-Intensive Text Processing with </a:t>
            </a:r>
            <a:r>
              <a:rPr lang="en-US" dirty="0" err="1" smtClean="0"/>
              <a:t>MapReduce</a:t>
            </a:r>
            <a:r>
              <a:rPr lang="en-US" dirty="0" smtClean="0"/>
              <a:t> by Jimmy Lin</a:t>
            </a:r>
          </a:p>
          <a:p>
            <a:r>
              <a:rPr lang="en-US" dirty="0" smtClean="0"/>
              <a:t>Pig by </a:t>
            </a:r>
            <a:r>
              <a:rPr lang="en-US" smtClean="0"/>
              <a:t>Alan Gates</a:t>
            </a:r>
            <a:endParaRPr lang="en-US" dirty="0" smtClean="0"/>
          </a:p>
          <a:p>
            <a:r>
              <a:rPr lang="en-US" dirty="0" err="1" smtClean="0"/>
              <a:t>Hbase</a:t>
            </a:r>
            <a:r>
              <a:rPr lang="en-US" dirty="0" smtClean="0"/>
              <a:t> by Lars George</a:t>
            </a:r>
          </a:p>
          <a:p>
            <a:pPr marL="0" indent="0">
              <a:buNone/>
            </a:pPr>
            <a:r>
              <a:rPr lang="en-US" dirty="0" smtClean="0"/>
              <a:t>And….</a:t>
            </a:r>
          </a:p>
          <a:p>
            <a:r>
              <a:rPr lang="en-US" dirty="0" smtClean="0"/>
              <a:t>‘Hadoop illuminated’ – open source </a:t>
            </a:r>
            <a:r>
              <a:rPr lang="en-US" dirty="0" err="1" smtClean="0"/>
              <a:t>hadoop</a:t>
            </a:r>
            <a:r>
              <a:rPr lang="en-US" dirty="0" smtClean="0"/>
              <a:t> </a:t>
            </a:r>
            <a:r>
              <a:rPr lang="en-US" dirty="0"/>
              <a:t>book available at </a:t>
            </a:r>
            <a:br>
              <a:rPr lang="en-US" dirty="0"/>
            </a:br>
            <a:r>
              <a:rPr lang="en-US" dirty="0">
                <a:hlinkClick r:id="rId2"/>
              </a:rPr>
              <a:t>http://hadoopilluminated.com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01932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Class Logistics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Instructor’s email : __________</a:t>
            </a:r>
          </a:p>
          <a:p>
            <a:r>
              <a:rPr lang="en-US" dirty="0" smtClean="0"/>
              <a:t>Slides are here: ________</a:t>
            </a:r>
          </a:p>
          <a:p>
            <a:r>
              <a:rPr lang="en-US" dirty="0" smtClean="0"/>
              <a:t>Labs are </a:t>
            </a:r>
            <a:r>
              <a:rPr lang="en-US" dirty="0"/>
              <a:t>here</a:t>
            </a:r>
            <a:r>
              <a:rPr lang="en-US" dirty="0" smtClean="0"/>
              <a:t>:</a:t>
            </a:r>
            <a:r>
              <a:rPr lang="en-US" dirty="0"/>
              <a:t/>
            </a:r>
            <a:br>
              <a:rPr lang="en-US" dirty="0"/>
            </a:b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github.com/elephantscale/HI-labs</a:t>
            </a:r>
            <a:endParaRPr lang="en-US" dirty="0" smtClean="0"/>
          </a:p>
          <a:p>
            <a:r>
              <a:rPr lang="en-US" dirty="0" smtClean="0"/>
              <a:t>Clusters : ________</a:t>
            </a:r>
          </a:p>
        </p:txBody>
      </p:sp>
    </p:spTree>
    <p:extLst>
      <p:ext uri="{BB962C8B-B14F-4D97-AF65-F5344CB8AC3E}">
        <p14:creationId xmlns:p14="http://schemas.microsoft.com/office/powerpoint/2010/main" val="25775264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Image Credits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http://aviation-schools.regionaldirectory.us/learn-to-fly-720.</a:t>
            </a:r>
            <a:r>
              <a:rPr lang="en-US" dirty="0" smtClean="0">
                <a:hlinkClick r:id="rId2"/>
              </a:rPr>
              <a:t>jpg</a:t>
            </a:r>
            <a:endParaRPr lang="en-US" dirty="0" smtClean="0"/>
          </a:p>
          <a:p>
            <a:r>
              <a:rPr lang="en-US" dirty="0">
                <a:hlinkClick r:id="rId3"/>
              </a:rPr>
              <a:t>http://www.wikihow.com/Become-a-Certified-Flight-</a:t>
            </a:r>
            <a:r>
              <a:rPr lang="en-US" dirty="0" smtClean="0">
                <a:hlinkClick r:id="rId3"/>
              </a:rPr>
              <a:t>Instructor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https://www.flickr.com/photos/aigle_dore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https://www.flickr.com/photos/92677063@N05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6167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Welcome to Hadoop Developer Class!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 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3162675"/>
              </p:ext>
            </p:extLst>
          </p:nvPr>
        </p:nvGraphicFramePr>
        <p:xfrm>
          <a:off x="1300480" y="2496819"/>
          <a:ext cx="6543040" cy="3039271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3271520"/>
                <a:gridCol w="3271520"/>
              </a:tblGrid>
              <a:tr h="1301912">
                <a:tc>
                  <a:txBody>
                    <a:bodyPr/>
                    <a:lstStyle/>
                    <a:p>
                      <a:r>
                        <a:rPr lang="en-US" b="1" u="sng" dirty="0" smtClean="0"/>
                        <a:t>Day</a:t>
                      </a:r>
                      <a:r>
                        <a:rPr lang="en-US" b="1" u="sng" baseline="0" dirty="0" smtClean="0"/>
                        <a:t> 1</a:t>
                      </a:r>
                    </a:p>
                    <a:p>
                      <a:r>
                        <a:rPr lang="en-US" baseline="0" dirty="0" err="1" smtClean="0"/>
                        <a:t>Hadoop</a:t>
                      </a:r>
                      <a:r>
                        <a:rPr lang="en-US" baseline="0" dirty="0" smtClean="0"/>
                        <a:t> intro</a:t>
                      </a:r>
                    </a:p>
                    <a:p>
                      <a:r>
                        <a:rPr lang="en-US" baseline="0" dirty="0" smtClean="0"/>
                        <a:t>HDFS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u="sng" dirty="0" smtClean="0"/>
                        <a:t>Day 2</a:t>
                      </a:r>
                    </a:p>
                    <a:p>
                      <a:r>
                        <a:rPr lang="en-US" dirty="0" smtClean="0"/>
                        <a:t>Map Reduce</a:t>
                      </a:r>
                      <a:endParaRPr lang="en-US" dirty="0"/>
                    </a:p>
                  </a:txBody>
                  <a:tcPr/>
                </a:tc>
              </a:tr>
              <a:tr h="1301912">
                <a:tc>
                  <a:txBody>
                    <a:bodyPr/>
                    <a:lstStyle/>
                    <a:p>
                      <a:r>
                        <a:rPr lang="en-US" b="1" u="sng" dirty="0" smtClean="0"/>
                        <a:t>Day 3</a:t>
                      </a:r>
                    </a:p>
                    <a:p>
                      <a:r>
                        <a:rPr lang="en-US" dirty="0" smtClean="0"/>
                        <a:t>Map</a:t>
                      </a:r>
                      <a:r>
                        <a:rPr lang="en-US" baseline="0" dirty="0" smtClean="0"/>
                        <a:t> Reduce </a:t>
                      </a:r>
                    </a:p>
                    <a:p>
                      <a:r>
                        <a:rPr lang="en-US" baseline="0" dirty="0" smtClean="0"/>
                        <a:t>Pig </a:t>
                      </a:r>
                    </a:p>
                    <a:p>
                      <a:r>
                        <a:rPr lang="en-US" baseline="0" dirty="0" smtClean="0"/>
                        <a:t>Hive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u="sng" dirty="0" smtClean="0"/>
                        <a:t>Day</a:t>
                      </a:r>
                      <a:r>
                        <a:rPr lang="en-US" b="1" u="sng" baseline="0" dirty="0" smtClean="0"/>
                        <a:t> 4</a:t>
                      </a:r>
                    </a:p>
                    <a:p>
                      <a:r>
                        <a:rPr lang="en-US" baseline="0" dirty="0" err="1" smtClean="0"/>
                        <a:t>Hbase</a:t>
                      </a:r>
                      <a:endParaRPr lang="en-US" baseline="0" dirty="0" smtClean="0"/>
                    </a:p>
                    <a:p>
                      <a:r>
                        <a:rPr lang="en-US" baseline="0" dirty="0" smtClean="0"/>
                        <a:t>Workshop</a:t>
                      </a:r>
                    </a:p>
                    <a:p>
                      <a:endParaRPr lang="en-US" baseline="0" dirty="0" smtClean="0"/>
                    </a:p>
                    <a:p>
                      <a:r>
                        <a:rPr lang="en-US" baseline="0" dirty="0" smtClean="0"/>
                        <a:t>** any thing else you want to go over **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66457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Pre-requisites for Hadoop </a:t>
            </a:r>
            <a:r>
              <a:rPr lang="en-US" dirty="0" err="1" smtClean="0"/>
              <a:t>Dev</a:t>
            </a:r>
            <a:r>
              <a:rPr lang="en-US" dirty="0" smtClean="0"/>
              <a:t>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Know some Java</a:t>
            </a:r>
          </a:p>
          <a:p>
            <a:r>
              <a:rPr lang="en-US" dirty="0" smtClean="0"/>
              <a:t>Basic Linux command line skills</a:t>
            </a:r>
          </a:p>
          <a:p>
            <a:pPr lvl="1"/>
            <a:r>
              <a:rPr lang="en-US" dirty="0" smtClean="0"/>
              <a:t>(we will be working on a real </a:t>
            </a:r>
            <a:r>
              <a:rPr lang="en-US" dirty="0" err="1" smtClean="0"/>
              <a:t>hadoop</a:t>
            </a:r>
            <a:r>
              <a:rPr lang="en-US" dirty="0" smtClean="0"/>
              <a:t> cluster running on </a:t>
            </a:r>
            <a:r>
              <a:rPr lang="en-US" dirty="0" err="1" smtClean="0"/>
              <a:t>linux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Basic knowledge of </a:t>
            </a:r>
            <a:r>
              <a:rPr lang="en-US" dirty="0" err="1" smtClean="0"/>
              <a:t>linux</a:t>
            </a:r>
            <a:r>
              <a:rPr lang="en-US" dirty="0" smtClean="0"/>
              <a:t> command line editors</a:t>
            </a:r>
          </a:p>
          <a:p>
            <a:pPr lvl="2"/>
            <a:r>
              <a:rPr lang="en-US" dirty="0" smtClean="0"/>
              <a:t>Vi</a:t>
            </a:r>
          </a:p>
          <a:p>
            <a:pPr lvl="2"/>
            <a:r>
              <a:rPr lang="en-US" dirty="0" smtClean="0"/>
              <a:t>Nano</a:t>
            </a:r>
          </a:p>
          <a:p>
            <a:r>
              <a:rPr lang="en-US" dirty="0" smtClean="0"/>
              <a:t>Curiosity !</a:t>
            </a:r>
          </a:p>
          <a:p>
            <a:pPr lvl="1"/>
            <a:r>
              <a:rPr lang="en-US" dirty="0" smtClean="0"/>
              <a:t>Ask a lot of questions </a:t>
            </a:r>
          </a:p>
          <a:p>
            <a:pPr lvl="1"/>
            <a:r>
              <a:rPr lang="en-US" dirty="0" smtClean="0"/>
              <a:t>Questions are MOST WELCOME</a:t>
            </a:r>
          </a:p>
        </p:txBody>
      </p:sp>
    </p:spTree>
    <p:extLst>
      <p:ext uri="{BB962C8B-B14F-4D97-AF65-F5344CB8AC3E}">
        <p14:creationId xmlns:p14="http://schemas.microsoft.com/office/powerpoint/2010/main" val="8401653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Our Teaching </a:t>
            </a:r>
            <a:r>
              <a:rPr lang="en-US" dirty="0"/>
              <a:t>P</a:t>
            </a:r>
            <a:r>
              <a:rPr lang="en-US" dirty="0" smtClean="0"/>
              <a:t>hilosophy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Emphasis on concepts &amp; fundamentals</a:t>
            </a:r>
          </a:p>
          <a:p>
            <a:r>
              <a:rPr lang="en-US" strike="sngStrike" dirty="0" smtClean="0"/>
              <a:t>API</a:t>
            </a:r>
          </a:p>
          <a:p>
            <a:r>
              <a:rPr lang="en-US" dirty="0" smtClean="0"/>
              <a:t>Highly interactive (questions, discussions ..</a:t>
            </a:r>
            <a:r>
              <a:rPr lang="en-US" dirty="0" err="1" smtClean="0"/>
              <a:t>etc</a:t>
            </a:r>
            <a:r>
              <a:rPr lang="en-US" dirty="0" smtClean="0"/>
              <a:t>  are welcome)</a:t>
            </a:r>
          </a:p>
          <a:p>
            <a:r>
              <a:rPr lang="en-US" dirty="0" smtClean="0"/>
              <a:t>Hands-on</a:t>
            </a:r>
            <a:r>
              <a:rPr lang="en-US" dirty="0"/>
              <a:t> </a:t>
            </a:r>
            <a:r>
              <a:rPr lang="en-US" dirty="0" smtClean="0"/>
              <a:t>(learn by doing)</a:t>
            </a:r>
          </a:p>
          <a:p>
            <a:r>
              <a:rPr lang="en-US" dirty="0" smtClean="0"/>
              <a:t>Experience real </a:t>
            </a:r>
            <a:r>
              <a:rPr lang="en-US" dirty="0"/>
              <a:t>H</a:t>
            </a:r>
            <a:r>
              <a:rPr lang="en-US" dirty="0" smtClean="0"/>
              <a:t>adoop cluster (no VMs!)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014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Lots of Labs : Learn By Doing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sp>
        <p:nvSpPr>
          <p:cNvPr id="6" name="Oval Callout 5"/>
          <p:cNvSpPr/>
          <p:nvPr/>
        </p:nvSpPr>
        <p:spPr>
          <a:xfrm>
            <a:off x="4734231" y="1286719"/>
            <a:ext cx="1943078" cy="1143965"/>
          </a:xfrm>
          <a:prstGeom prst="wedgeEllipseCallout">
            <a:avLst>
              <a:gd name="adj1" fmla="val 22058"/>
              <a:gd name="adj2" fmla="val 65969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Where is the ANY key?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8319" y="2615374"/>
            <a:ext cx="5198990" cy="3899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23734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Analogy : Learning To Fly…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8860" b="886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828933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Instruction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3468" b="134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6020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+ </a:t>
            </a:r>
            <a:r>
              <a:rPr lang="en-US" smtClean="0"/>
              <a:t>Flight Time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t="13468" b="1346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636817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After The Class…</a:t>
            </a:r>
            <a:endParaRPr lang="en-US" dirty="0"/>
          </a:p>
        </p:txBody>
      </p:sp>
      <p:pic>
        <p:nvPicPr>
          <p:cNvPr id="4" name="Content Placeholder 3" descr="Screen Shot 2015-03-18 at 9.05.14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682" r="-246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75352970"/>
      </p:ext>
    </p:extLst>
  </p:cSld>
  <p:clrMapOvr>
    <a:masterClrMapping/>
  </p:clrMapOvr>
</p:sld>
</file>

<file path=ppt/theme/theme1.xml><?xml version="1.0" encoding="utf-8"?>
<a:theme xmlns:a="http://schemas.openxmlformats.org/drawingml/2006/main" name="Advantage">
  <a:themeElements>
    <a:clrScheme name="Advantage">
      <a:dk1>
        <a:sysClr val="windowText" lastClr="000000"/>
      </a:dk1>
      <a:lt1>
        <a:sysClr val="window" lastClr="FFFFFF"/>
      </a:lt1>
      <a:dk2>
        <a:srgbClr val="2B142D"/>
      </a:dk2>
      <a:lt2>
        <a:srgbClr val="C3AFCC"/>
      </a:lt2>
      <a:accent1>
        <a:srgbClr val="663366"/>
      </a:accent1>
      <a:accent2>
        <a:srgbClr val="330F42"/>
      </a:accent2>
      <a:accent3>
        <a:srgbClr val="666699"/>
      </a:accent3>
      <a:accent4>
        <a:srgbClr val="999966"/>
      </a:accent4>
      <a:accent5>
        <a:srgbClr val="F7901E"/>
      </a:accent5>
      <a:accent6>
        <a:srgbClr val="A3A101"/>
      </a:accent6>
      <a:hlink>
        <a:srgbClr val="BC5FBC"/>
      </a:hlink>
      <a:folHlink>
        <a:srgbClr val="9775A7"/>
      </a:folHlink>
    </a:clrScheme>
    <a:fontScheme name="Advantage">
      <a:maj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ajorFont>
      <a:minorFont>
        <a:latin typeface="Rockwell"/>
        <a:ea typeface=""/>
        <a:cs typeface=""/>
        <a:font script="Jpan" typeface="ＭＳ ゴシック"/>
        <a:font script="Hans" typeface="宋体"/>
        <a:font script="Hant" typeface="新細明體"/>
      </a:minorFont>
    </a:fontScheme>
    <a:fmtScheme name="Advantage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6000000" scaled="1"/>
        </a:gradFill>
        <a:gradFill rotWithShape="1">
          <a:gsLst>
            <a:gs pos="0">
              <a:schemeClr val="phClr">
                <a:shade val="40000"/>
                <a:alpha val="100000"/>
                <a:satMod val="150000"/>
                <a:lumMod val="100000"/>
              </a:schemeClr>
            </a:gs>
            <a:gs pos="100000">
              <a:schemeClr val="phClr">
                <a:tint val="70000"/>
                <a:shade val="100000"/>
                <a:alpha val="100000"/>
                <a:satMod val="200000"/>
                <a:lumMod val="100000"/>
              </a:schemeClr>
            </a:gs>
          </a:gsLst>
          <a:lin ang="54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63500" dist="25400" dir="5400000" rotWithShape="0">
              <a:srgbClr val="808080">
                <a:alpha val="7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twoPt" dir="tl">
              <a:rot lat="0" lon="0" rev="4500000"/>
            </a:lightRig>
          </a:scene3d>
          <a:sp3d>
            <a:bevelT w="635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1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Advantage.thmx</Template>
  <TotalTime>17099</TotalTime>
  <Words>345</Words>
  <Application>Microsoft Macintosh PowerPoint</Application>
  <PresentationFormat>On-screen Show (4:3)</PresentationFormat>
  <Paragraphs>68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Advantage</vt:lpstr>
      <vt:lpstr>PowerPoint Presentation</vt:lpstr>
      <vt:lpstr>Welcome to Hadoop Developer Class!</vt:lpstr>
      <vt:lpstr>Pre-requisites for Hadoop Dev Class</vt:lpstr>
      <vt:lpstr>Our Teaching Philosophy</vt:lpstr>
      <vt:lpstr>Lots of Labs : Learn By Doing</vt:lpstr>
      <vt:lpstr>Analogy : Learning To Fly…</vt:lpstr>
      <vt:lpstr>Instruction</vt:lpstr>
      <vt:lpstr>+ Flight Time</vt:lpstr>
      <vt:lpstr>After The Class…</vt:lpstr>
      <vt:lpstr>Real World Can Be Complicated…</vt:lpstr>
      <vt:lpstr>This Will Take A Lot Of Practice </vt:lpstr>
      <vt:lpstr>About You And Me</vt:lpstr>
      <vt:lpstr>Recommended Books</vt:lpstr>
      <vt:lpstr>Class Logistics</vt:lpstr>
      <vt:lpstr>Image Credits</vt:lpstr>
    </vt:vector>
  </TitlesOfParts>
  <Company>uloop.com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 Map Reduce</dc:title>
  <dc:creator>Sujee Maniyam</dc:creator>
  <cp:lastModifiedBy>Sujee Maniyam</cp:lastModifiedBy>
  <cp:revision>999</cp:revision>
  <dcterms:created xsi:type="dcterms:W3CDTF">2012-07-29T16:24:35Z</dcterms:created>
  <dcterms:modified xsi:type="dcterms:W3CDTF">2015-03-18T17:45:16Z</dcterms:modified>
</cp:coreProperties>
</file>

<file path=docProps/thumbnail.jpeg>
</file>